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732" r:id="rId1"/>
  </p:sldMasterIdLst>
  <p:notesMasterIdLst>
    <p:notesMasterId r:id="rId13"/>
  </p:notesMasterIdLst>
  <p:sldIdLst>
    <p:sldId id="256" r:id="rId2"/>
    <p:sldId id="308" r:id="rId3"/>
    <p:sldId id="309" r:id="rId4"/>
    <p:sldId id="310" r:id="rId5"/>
    <p:sldId id="311" r:id="rId6"/>
    <p:sldId id="312" r:id="rId7"/>
    <p:sldId id="313" r:id="rId8"/>
    <p:sldId id="314" r:id="rId9"/>
    <p:sldId id="315" r:id="rId10"/>
    <p:sldId id="307" r:id="rId11"/>
    <p:sldId id="265" r:id="rId12"/>
  </p:sldIdLst>
  <p:sldSz cx="9144000" cy="6858000" type="screen4x3"/>
  <p:notesSz cx="6858000" cy="99472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vertBarState="maximized">
    <p:restoredLeft sz="15620"/>
    <p:restoredTop sz="94660"/>
  </p:normalViewPr>
  <p:slideViewPr>
    <p:cSldViewPr>
      <p:cViewPr>
        <p:scale>
          <a:sx n="75" d="100"/>
          <a:sy n="75" d="100"/>
        </p:scale>
        <p:origin x="-1002" y="6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97364"/>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97364"/>
          </a:xfrm>
          <a:prstGeom prst="rect">
            <a:avLst/>
          </a:prstGeom>
        </p:spPr>
        <p:txBody>
          <a:bodyPr vert="horz" lIns="91440" tIns="45720" rIns="91440" bIns="45720" rtlCol="0"/>
          <a:lstStyle>
            <a:lvl1pPr algn="r">
              <a:defRPr sz="1200"/>
            </a:lvl1pPr>
          </a:lstStyle>
          <a:p>
            <a:fld id="{26417F1B-485A-4DE2-AF26-3095EDB5FC99}" type="datetimeFigureOut">
              <a:rPr lang="en-US" smtClean="0"/>
              <a:pPr/>
              <a:t>4/25/2019</a:t>
            </a:fld>
            <a:endParaRPr lang="en-US"/>
          </a:p>
        </p:txBody>
      </p:sp>
      <p:sp>
        <p:nvSpPr>
          <p:cNvPr id="4" name="Slide Image Placeholder 3"/>
          <p:cNvSpPr>
            <a:spLocks noGrp="1" noRot="1" noChangeAspect="1"/>
          </p:cNvSpPr>
          <p:nvPr>
            <p:ph type="sldImg" idx="2"/>
          </p:nvPr>
        </p:nvSpPr>
        <p:spPr>
          <a:xfrm>
            <a:off x="942975" y="746125"/>
            <a:ext cx="4972050" cy="37306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724956"/>
            <a:ext cx="5486400" cy="4476274"/>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48185"/>
            <a:ext cx="2971800" cy="497364"/>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9448185"/>
            <a:ext cx="2971800" cy="497364"/>
          </a:xfrm>
          <a:prstGeom prst="rect">
            <a:avLst/>
          </a:prstGeom>
        </p:spPr>
        <p:txBody>
          <a:bodyPr vert="horz" lIns="91440" tIns="45720" rIns="91440" bIns="45720" rtlCol="0" anchor="b"/>
          <a:lstStyle>
            <a:lvl1pPr algn="r">
              <a:defRPr sz="1200"/>
            </a:lvl1pPr>
          </a:lstStyle>
          <a:p>
            <a:fld id="{35D4F941-007A-483A-81DA-72F1797F48ED}"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3C6537D3-95E5-46BE-A7EF-BAE33423E339}" type="datetimeFigureOut">
              <a:rPr lang="en-US" smtClean="0"/>
              <a:pPr/>
              <a:t>4/25/2019</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3254A281-B7D8-485F-939D-44ED33C97518}"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C6537D3-95E5-46BE-A7EF-BAE33423E339}" type="datetimeFigureOut">
              <a:rPr lang="en-US" smtClean="0"/>
              <a:pPr/>
              <a:t>4/25/2019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54A281-B7D8-485F-939D-44ED33C9751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3C6537D3-95E5-46BE-A7EF-BAE33423E339}" type="datetimeFigureOut">
              <a:rPr lang="en-US" smtClean="0"/>
              <a:pPr/>
              <a:t>4/25/2019</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3254A281-B7D8-485F-939D-44ED33C97518}"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3C6537D3-95E5-46BE-A7EF-BAE33423E339}" type="datetimeFigureOut">
              <a:rPr lang="en-US" smtClean="0"/>
              <a:pPr/>
              <a:t>4/25/2019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3254A281-B7D8-485F-939D-44ED33C97518}"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3C6537D3-95E5-46BE-A7EF-BAE33423E339}" type="datetimeFigureOut">
              <a:rPr lang="en-US" smtClean="0"/>
              <a:pPr/>
              <a:t>4/25/2019</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3254A281-B7D8-485F-939D-44ED33C97518}" type="slidenum">
              <a:rPr lang="en-US" smtClean="0"/>
              <a:pPr/>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3C6537D3-95E5-46BE-A7EF-BAE33423E339}" type="datetimeFigureOut">
              <a:rPr lang="en-US" smtClean="0"/>
              <a:pPr/>
              <a:t>4/25/2019</a:t>
            </a:fld>
            <a:endParaRPr lang="en-US"/>
          </a:p>
        </p:txBody>
      </p:sp>
      <p:sp>
        <p:nvSpPr>
          <p:cNvPr id="10" name="Slide Number Placeholder 9"/>
          <p:cNvSpPr>
            <a:spLocks noGrp="1"/>
          </p:cNvSpPr>
          <p:nvPr>
            <p:ph type="sldNum" sz="quarter" idx="16"/>
          </p:nvPr>
        </p:nvSpPr>
        <p:spPr/>
        <p:txBody>
          <a:bodyPr rtlCol="0"/>
          <a:lstStyle/>
          <a:p>
            <a:fld id="{3254A281-B7D8-485F-939D-44ED33C97518}" type="slidenum">
              <a:rPr lang="en-US" smtClean="0"/>
              <a:pPr/>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3C6537D3-95E5-46BE-A7EF-BAE33423E339}" type="datetimeFigureOut">
              <a:rPr lang="en-US" smtClean="0"/>
              <a:pPr/>
              <a:t>4/25/2019</a:t>
            </a:fld>
            <a:endParaRPr lang="en-US"/>
          </a:p>
        </p:txBody>
      </p:sp>
      <p:sp>
        <p:nvSpPr>
          <p:cNvPr id="12" name="Slide Number Placeholder 11"/>
          <p:cNvSpPr>
            <a:spLocks noGrp="1"/>
          </p:cNvSpPr>
          <p:nvPr>
            <p:ph type="sldNum" sz="quarter" idx="16"/>
          </p:nvPr>
        </p:nvSpPr>
        <p:spPr/>
        <p:txBody>
          <a:bodyPr rtlCol="0"/>
          <a:lstStyle/>
          <a:p>
            <a:fld id="{3254A281-B7D8-485F-939D-44ED33C97518}" type="slidenum">
              <a:rPr lang="en-US" smtClean="0"/>
              <a:pPr/>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C6537D3-95E5-46BE-A7EF-BAE33423E339}" type="datetimeFigureOut">
              <a:rPr lang="en-US" smtClean="0"/>
              <a:pPr/>
              <a:t>4/25/2019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3254A281-B7D8-485F-939D-44ED33C9751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C6537D3-95E5-46BE-A7EF-BAE33423E339}" type="datetimeFigureOut">
              <a:rPr lang="en-US" smtClean="0"/>
              <a:pPr/>
              <a:t>4/25/2019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3254A281-B7D8-485F-939D-44ED33C9751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3C6537D3-95E5-46BE-A7EF-BAE33423E339}" type="datetimeFigureOut">
              <a:rPr lang="en-US" smtClean="0"/>
              <a:pPr/>
              <a:t>4/25/2019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3254A281-B7D8-485F-939D-44ED33C97518}" type="slidenum">
              <a:rPr lang="en-US" smtClean="0"/>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3C6537D3-95E5-46BE-A7EF-BAE33423E339}" type="datetimeFigureOut">
              <a:rPr lang="en-US" smtClean="0"/>
              <a:pPr/>
              <a:t>4/25/2019</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3254A281-B7D8-485F-939D-44ED33C97518}" type="slidenum">
              <a:rPr lang="en-US" smtClean="0"/>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3C6537D3-95E5-46BE-A7EF-BAE33423E339}" type="datetimeFigureOut">
              <a:rPr lang="en-US" smtClean="0"/>
              <a:pPr/>
              <a:t>4/25/2019</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3254A281-B7D8-485F-939D-44ED33C97518}"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2438400"/>
            <a:ext cx="8458200" cy="533400"/>
          </a:xfrm>
        </p:spPr>
        <p:txBody>
          <a:bodyPr>
            <a:normAutofit/>
          </a:bodyPr>
          <a:lstStyle/>
          <a:p>
            <a:pPr lvl="0"/>
            <a:r>
              <a:rPr lang="sr-Latn-BA" sz="2400" dirty="0" smtClean="0"/>
              <a:t>TEORIJA PONAŠANJA POTROŠAČA</a:t>
            </a:r>
            <a:endParaRPr lang="en-US" sz="2400" dirty="0"/>
          </a:p>
        </p:txBody>
      </p:sp>
      <p:sp>
        <p:nvSpPr>
          <p:cNvPr id="3" name="Subtitle 2"/>
          <p:cNvSpPr>
            <a:spLocks noGrp="1"/>
          </p:cNvSpPr>
          <p:nvPr>
            <p:ph type="subTitle" idx="1"/>
          </p:nvPr>
        </p:nvSpPr>
        <p:spPr>
          <a:xfrm>
            <a:off x="533400" y="3352800"/>
            <a:ext cx="8010378" cy="2362200"/>
          </a:xfrm>
        </p:spPr>
        <p:txBody>
          <a:bodyPr>
            <a:normAutofit/>
          </a:bodyPr>
          <a:lstStyle/>
          <a:p>
            <a:r>
              <a:rPr lang="en-US" b="1" dirty="0" smtClean="0"/>
              <a:t> </a:t>
            </a:r>
            <a:r>
              <a:rPr lang="sr-Latn-CS" sz="1600" dirty="0" smtClean="0"/>
              <a:t>NAZIV PREDMETA:  	EKONOMIJA U ZDRAVSTVU</a:t>
            </a:r>
            <a:r>
              <a:rPr lang="en-US" sz="1600" dirty="0" smtClean="0"/>
              <a:t/>
            </a:r>
            <a:br>
              <a:rPr lang="en-US" sz="1600" dirty="0" smtClean="0"/>
            </a:br>
            <a:r>
              <a:rPr lang="sr-Latn-RS" sz="1600" dirty="0" smtClean="0"/>
              <a:t> PREDAVANJA BR. 5</a:t>
            </a:r>
            <a:r>
              <a:rPr lang="sr-Latn-CS" sz="1600" dirty="0" smtClean="0"/>
              <a:t> 	</a:t>
            </a:r>
            <a:br>
              <a:rPr lang="sr-Latn-CS" sz="1600" dirty="0" smtClean="0"/>
            </a:br>
            <a:r>
              <a:rPr lang="sr-Latn-CS" sz="1600" dirty="0" smtClean="0"/>
              <a:t> NASTAVNA JEDINICA:  TEORIJA PONAŠANJA POTROŠAČA</a:t>
            </a:r>
          </a:p>
          <a:p>
            <a:r>
              <a:rPr lang="sr-Latn-CS" sz="1600" dirty="0" smtClean="0"/>
              <a:t> TEMATSKE JEDINICE: 	</a:t>
            </a:r>
            <a:r>
              <a:rPr lang="fr-FR" sz="1600" dirty="0" smtClean="0"/>
              <a:t> •</a:t>
            </a:r>
            <a:r>
              <a:rPr lang="sr-Latn-BA" sz="1600" dirty="0" smtClean="0"/>
              <a:t> ANALIZA POTROŠAČEVE RAVNOTEŽE</a:t>
            </a:r>
            <a:endParaRPr lang="sr-Latn-RS" sz="1600" dirty="0" smtClean="0"/>
          </a:p>
          <a:p>
            <a:r>
              <a:rPr lang="sr-Latn-RS" sz="1600" dirty="0" smtClean="0"/>
              <a:t>                                  </a:t>
            </a:r>
            <a:r>
              <a:rPr lang="fr-FR" sz="1600" dirty="0" smtClean="0"/>
              <a:t>•</a:t>
            </a:r>
            <a:r>
              <a:rPr lang="sr-Latn-BA" sz="1600" dirty="0" smtClean="0"/>
              <a:t> IZBOR I TEORIJA KORISNOSTI</a:t>
            </a:r>
            <a:r>
              <a:rPr lang="en-US" sz="1600" dirty="0" smtClean="0"/>
              <a:t/>
            </a:r>
            <a:br>
              <a:rPr lang="en-US" sz="1600" dirty="0" smtClean="0"/>
            </a:br>
            <a:r>
              <a:rPr lang="sr-Latn-RS" sz="1600" dirty="0" smtClean="0"/>
              <a:t>                                  </a:t>
            </a:r>
            <a:r>
              <a:rPr lang="ru-RU" sz="1600" dirty="0" smtClean="0"/>
              <a:t> </a:t>
            </a:r>
            <a:r>
              <a:rPr lang="sr-Latn-CS" sz="1600" dirty="0" smtClean="0"/>
              <a:t/>
            </a:r>
            <a:br>
              <a:rPr lang="sr-Latn-CS" sz="1600" dirty="0" smtClean="0"/>
            </a:br>
            <a:r>
              <a:rPr lang="sr-Latn-RS" sz="1600" dirty="0" smtClean="0"/>
              <a:t>PRIPREMILA</a:t>
            </a:r>
            <a:r>
              <a:rPr lang="sr-Latn-CS" sz="1600" dirty="0" smtClean="0"/>
              <a:t>: 	PROF. DR MILENA JAKŠIĆ</a:t>
            </a:r>
            <a:endParaRPr lang="en-US" sz="1600" dirty="0"/>
          </a:p>
        </p:txBody>
      </p:sp>
      <p:sp>
        <p:nvSpPr>
          <p:cNvPr id="4" name="Rectangle 3"/>
          <p:cNvSpPr/>
          <p:nvPr/>
        </p:nvSpPr>
        <p:spPr>
          <a:xfrm>
            <a:off x="2438400" y="6620412"/>
            <a:ext cx="6705600" cy="646331"/>
          </a:xfrm>
          <a:prstGeom prst="rect">
            <a:avLst/>
          </a:prstGeom>
        </p:spPr>
        <p:txBody>
          <a:bodyPr wrap="square">
            <a:spAutoFit/>
          </a:bodyP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smtClean="0"/>
              <a:t> </a:t>
            </a:r>
          </a:p>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b="1" dirty="0">
              <a:solidFill>
                <a:srgbClr val="000000"/>
              </a:solidFill>
            </a:endParaRPr>
          </a:p>
        </p:txBody>
      </p:sp>
      <p:pic>
        <p:nvPicPr>
          <p:cNvPr id="8" name="Picture 12" descr="memo grb copy"/>
          <p:cNvPicPr>
            <a:picLocks noChangeAspect="1" noChangeArrowheads="1"/>
          </p:cNvPicPr>
          <p:nvPr/>
        </p:nvPicPr>
        <p:blipFill>
          <a:blip r:embed="rId2" cstate="print"/>
          <a:srcRect/>
          <a:stretch>
            <a:fillRect/>
          </a:stretch>
        </p:blipFill>
        <p:spPr bwMode="auto">
          <a:xfrm>
            <a:off x="0" y="0"/>
            <a:ext cx="9144000" cy="1751541"/>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sz="quarter" idx="1"/>
          </p:nvPr>
        </p:nvSpPr>
        <p:spPr/>
        <p:txBody>
          <a:bodyPr>
            <a:normAutofit/>
          </a:bodyPr>
          <a:lstStyle/>
          <a:p>
            <a:pPr algn="just"/>
            <a:r>
              <a:rPr lang="sr-Latn-BA" dirty="0" smtClean="0"/>
              <a:t>Objasnite kako ekonomska teorija posmatra racionalnog potrošača.</a:t>
            </a:r>
          </a:p>
          <a:p>
            <a:pPr algn="just"/>
            <a:r>
              <a:rPr lang="sr-Latn-BA" dirty="0" smtClean="0"/>
              <a:t>Objasnite razliku između teorije subjektivne vrednosti i teorije objektivne vrednosti.</a:t>
            </a:r>
          </a:p>
          <a:p>
            <a:pPr algn="just"/>
            <a:r>
              <a:rPr lang="sr-Latn-BA" dirty="0" smtClean="0"/>
              <a:t>Objasnite, kako potrošač donosi odluke kada se nađe pred izborom više dobara.</a:t>
            </a:r>
          </a:p>
          <a:p>
            <a:pPr algn="just"/>
            <a:r>
              <a:rPr lang="sr-Latn-BA" dirty="0" smtClean="0"/>
              <a:t>Kako potrošač usklađuje želje i mogućnosti?</a:t>
            </a:r>
          </a:p>
          <a:p>
            <a:pPr algn="just"/>
            <a:r>
              <a:rPr lang="sr-Latn-BA" dirty="0" smtClean="0"/>
              <a:t> Objasnite potrošačevu ravnotežu, odnosno tačku u kojoj potrošač maksimira korisnost.</a:t>
            </a:r>
          </a:p>
          <a:p>
            <a:pPr algn="just"/>
            <a:endParaRPr lang="en-US" dirty="0"/>
          </a:p>
        </p:txBody>
      </p:sp>
      <p:pic>
        <p:nvPicPr>
          <p:cNvPr id="4" name="Picture 2" descr="D:\Korisnik\Desktop\images 3.jpg"/>
          <p:cNvPicPr>
            <a:picLocks noChangeAspect="1" noChangeArrowheads="1"/>
          </p:cNvPicPr>
          <p:nvPr/>
        </p:nvPicPr>
        <p:blipFill>
          <a:blip r:embed="rId2" cstate="print"/>
          <a:srcRect/>
          <a:stretch>
            <a:fillRect/>
          </a:stretch>
        </p:blipFill>
        <p:spPr bwMode="auto">
          <a:xfrm>
            <a:off x="533401" y="228600"/>
            <a:ext cx="4572000" cy="990600"/>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sz="quarter" idx="1"/>
          </p:nvPr>
        </p:nvSpPr>
        <p:spPr>
          <a:xfrm>
            <a:off x="152400" y="1600200"/>
            <a:ext cx="8613648" cy="4876800"/>
          </a:xfrm>
        </p:spPr>
        <p:txBody>
          <a:bodyPr>
            <a:normAutofit/>
          </a:bodyPr>
          <a:lstStyle/>
          <a:p>
            <a:pPr>
              <a:buNone/>
            </a:pPr>
            <a:endParaRPr lang="en-US" dirty="0" smtClean="0"/>
          </a:p>
          <a:p>
            <a:pPr>
              <a:buNone/>
            </a:pPr>
            <a:endParaRPr lang="en-US" dirty="0" smtClean="0"/>
          </a:p>
          <a:p>
            <a:pPr>
              <a:buNone/>
            </a:pPr>
            <a:r>
              <a:rPr lang="en-US" sz="4000" b="1" dirty="0" smtClean="0"/>
              <a:t>             </a:t>
            </a:r>
            <a:r>
              <a:rPr lang="sr-Latn-RS" sz="4000" b="1" dirty="0" smtClean="0"/>
              <a:t>HVALA NA PAŽNJI</a:t>
            </a:r>
            <a:endParaRPr lang="sr-Latn-RS" sz="2800" b="1" dirty="0" smtClean="0"/>
          </a:p>
          <a:p>
            <a:pPr>
              <a:buNone/>
            </a:pPr>
            <a:endParaRPr lang="en-US" sz="4000" b="1" dirty="0"/>
          </a:p>
          <a:p>
            <a:pPr>
              <a:buNone/>
            </a:pPr>
            <a:r>
              <a:rPr lang="sr-Latn-RS" sz="4000" b="1" dirty="0" smtClean="0"/>
              <a:t>                 </a:t>
            </a:r>
            <a:endParaRPr lang="en-US" sz="2000" i="1" dirty="0"/>
          </a:p>
        </p:txBody>
      </p:sp>
      <p:pic>
        <p:nvPicPr>
          <p:cNvPr id="4" name="Picture 4" descr="Сродна слика"/>
          <p:cNvPicPr>
            <a:picLocks noChangeAspect="1" noChangeArrowheads="1"/>
          </p:cNvPicPr>
          <p:nvPr/>
        </p:nvPicPr>
        <p:blipFill>
          <a:blip r:embed="rId2" cstate="print"/>
          <a:srcRect/>
          <a:stretch>
            <a:fillRect/>
          </a:stretch>
        </p:blipFill>
        <p:spPr bwMode="auto">
          <a:xfrm>
            <a:off x="2895600" y="3581400"/>
            <a:ext cx="2895600" cy="2899051"/>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Latn-BA" sz="2400" dirty="0" smtClean="0"/>
              <a:t>IZBOR I TEROIJA KORISNOSTI</a:t>
            </a:r>
            <a:endParaRPr lang="en-US" sz="2400" dirty="0"/>
          </a:p>
        </p:txBody>
      </p:sp>
      <p:sp>
        <p:nvSpPr>
          <p:cNvPr id="3" name="Content Placeholder 2"/>
          <p:cNvSpPr>
            <a:spLocks noGrp="1"/>
          </p:cNvSpPr>
          <p:nvPr>
            <p:ph sz="quarter" idx="1"/>
          </p:nvPr>
        </p:nvSpPr>
        <p:spPr>
          <a:xfrm>
            <a:off x="612648" y="1600200"/>
            <a:ext cx="8153400" cy="5257800"/>
          </a:xfrm>
        </p:spPr>
        <p:txBody>
          <a:bodyPr>
            <a:normAutofit fontScale="92500" lnSpcReduction="10000"/>
          </a:bodyPr>
          <a:lstStyle/>
          <a:p>
            <a:pPr algn="just"/>
            <a:r>
              <a:rPr lang="sr-Latn-BA" dirty="0" smtClean="0"/>
              <a:t>Jedan od glavnih zadataka ekonomije jeste ispitivanje principa ponašanja racionalnog potrošača.</a:t>
            </a:r>
          </a:p>
          <a:p>
            <a:pPr algn="just"/>
            <a:r>
              <a:rPr lang="sr-Latn-BA" b="1" dirty="0" smtClean="0"/>
              <a:t>Racionalni potrošač </a:t>
            </a:r>
            <a:r>
              <a:rPr lang="sr-Latn-BA" dirty="0" smtClean="0"/>
              <a:t>je osoba koja nastoji da dobije najveću vrednost za novac koji troši u kupovini proizvoda i usluga. Pri tome, polazi od dve ključne pretpostavke:</a:t>
            </a:r>
          </a:p>
          <a:p>
            <a:pPr algn="just">
              <a:buFont typeface="Wingdings" pitchFamily="2" charset="2"/>
              <a:buChar char="Ø"/>
            </a:pPr>
            <a:r>
              <a:rPr lang="sr-Latn-BA" dirty="0" smtClean="0"/>
              <a:t>dohodak je ograničen i</a:t>
            </a:r>
          </a:p>
          <a:p>
            <a:pPr algn="just">
              <a:buFont typeface="Wingdings" pitchFamily="2" charset="2"/>
              <a:buChar char="Ø"/>
            </a:pPr>
            <a:r>
              <a:rPr lang="sr-Latn-BA" dirty="0" smtClean="0"/>
              <a:t>potrošač nije spreman da rasipa svoj novac.</a:t>
            </a:r>
          </a:p>
          <a:p>
            <a:pPr algn="just">
              <a:buFont typeface="Wingdings" pitchFamily="2" charset="2"/>
              <a:buChar char="Ø"/>
            </a:pPr>
            <a:r>
              <a:rPr lang="sr-Latn-BA" dirty="0" smtClean="0"/>
              <a:t>Potrošač često ne raspolaže potpunim informacijama o kvalitetu proizvoda koji kupuje, međutim, on se ponaša racionalno verujući da je novac dobio očekivanu vrednost. </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a:xfrm>
            <a:off x="612648" y="1600200"/>
            <a:ext cx="8153400" cy="4953000"/>
          </a:xfrm>
        </p:spPr>
        <p:txBody>
          <a:bodyPr>
            <a:normAutofit fontScale="85000" lnSpcReduction="10000"/>
          </a:bodyPr>
          <a:lstStyle/>
          <a:p>
            <a:pPr algn="just"/>
            <a:r>
              <a:rPr lang="sr-Latn-BA" dirty="0" smtClean="0"/>
              <a:t>Potrošači formiraju svoje ciljeve i rasuđuju na osnovu ukusa, preferencija ili morala. Pri tome se ekonomija ne bavi pitanjem kakvi bi trebalo da budu ciljevi potrošača, već se ekonomija bavi posledicama racionalnog ponašanja potrošača u ostvarivanju definisanih ciljeva.</a:t>
            </a:r>
          </a:p>
          <a:p>
            <a:pPr algn="just"/>
            <a:r>
              <a:rPr lang="sr-Latn-BA" dirty="0" smtClean="0"/>
              <a:t>Ljudi kupuju dobra i usluge zbog zadovoljstva koje imaju. Ekonomija to zadovoljstvo zove </a:t>
            </a:r>
            <a:r>
              <a:rPr lang="sr-Latn-BA" b="1" dirty="0" smtClean="0"/>
              <a:t>korisnos</a:t>
            </a:r>
            <a:r>
              <a:rPr lang="sr-Latn-BA" dirty="0" smtClean="0"/>
              <a:t>t. </a:t>
            </a:r>
          </a:p>
          <a:p>
            <a:pPr algn="just"/>
            <a:r>
              <a:rPr lang="sr-Latn-BA" dirty="0" smtClean="0"/>
              <a:t>Prema </a:t>
            </a:r>
            <a:r>
              <a:rPr lang="sr-Latn-BA" b="1" dirty="0" smtClean="0"/>
              <a:t>teoriji subjektivne vrednosti</a:t>
            </a:r>
            <a:r>
              <a:rPr lang="sr-Latn-BA" dirty="0" smtClean="0"/>
              <a:t> stav pojedinca o oceni korisnosti nekog dobra određuje i vrednost dobra.</a:t>
            </a:r>
          </a:p>
          <a:p>
            <a:pPr algn="just"/>
            <a:r>
              <a:rPr lang="sr-Latn-BA" dirty="0" smtClean="0"/>
              <a:t>Teorija polazi od potrošača koji na osnovu svojih informacija, svojih preferencija i svog ograničenog dohotka donosi odluku o kupovini nekog dobra. </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a:xfrm>
            <a:off x="612648" y="1600200"/>
            <a:ext cx="8153400" cy="5257800"/>
          </a:xfrm>
        </p:spPr>
        <p:txBody>
          <a:bodyPr>
            <a:normAutofit fontScale="85000" lnSpcReduction="10000"/>
          </a:bodyPr>
          <a:lstStyle/>
          <a:p>
            <a:pPr algn="just"/>
            <a:r>
              <a:rPr lang="sr-Latn-BA" dirty="0" smtClean="0"/>
              <a:t>Teorija pravi razliku između </a:t>
            </a:r>
            <a:r>
              <a:rPr lang="sr-Latn-BA" b="1" dirty="0" smtClean="0"/>
              <a:t>ukupne korisnosti </a:t>
            </a:r>
            <a:r>
              <a:rPr lang="sr-Latn-BA" dirty="0" smtClean="0"/>
              <a:t>neke količine dobra i </a:t>
            </a:r>
            <a:r>
              <a:rPr lang="sr-Latn-BA" b="1" dirty="0" smtClean="0"/>
              <a:t>korisnosti jedinice tog dobra</a:t>
            </a:r>
            <a:r>
              <a:rPr lang="sr-Latn-BA" dirty="0" smtClean="0"/>
              <a:t>.</a:t>
            </a:r>
          </a:p>
          <a:p>
            <a:pPr algn="just"/>
            <a:r>
              <a:rPr lang="sr-Latn-BA" dirty="0" smtClean="0"/>
              <a:t>Sa povećanjem količine dobra koje potrošač konzumira ukupna korisnost se menja, odnosno </a:t>
            </a:r>
            <a:r>
              <a:rPr lang="sr-Latn-BA" b="1" dirty="0" smtClean="0"/>
              <a:t>ukupna korisnost raste po opadajućoj stopi, a granična korisnost opada</a:t>
            </a:r>
            <a:r>
              <a:rPr lang="sr-Latn-BA" dirty="0" smtClean="0"/>
              <a:t>.</a:t>
            </a:r>
          </a:p>
          <a:p>
            <a:pPr algn="just"/>
            <a:r>
              <a:rPr lang="sr-Latn-BA" dirty="0" smtClean="0"/>
              <a:t>Ukoliko se potrošač nađe pred izborom dva ili više dobara, on počinje prvo da zadovoljava nužne potrebe. Pre nego što upotpunosti zadovolji prvu potrebu on prelazi na zadovoljenje druge, treće potrebe, itd. Kada se prva i druga potreba izjednače po intenzitetu on prelazi na zadovoljeve treće potrebe itd.</a:t>
            </a:r>
          </a:p>
          <a:p>
            <a:pPr algn="just"/>
            <a:r>
              <a:rPr lang="sr-Latn-BA" dirty="0" smtClean="0"/>
              <a:t>Preciznije, da bi ostvario maksimum zadovoljstva od različitih dobara, pojedinac ih nabavlja </a:t>
            </a:r>
            <a:r>
              <a:rPr lang="sr-Latn-BA" b="1" dirty="0" smtClean="0"/>
              <a:t>izjednačavajući njihove granične korisnosti po novčanoj jedinici</a:t>
            </a:r>
            <a:r>
              <a:rPr lang="sr-Latn-BA" dirty="0" smtClean="0"/>
              <a:t>.</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a:xfrm>
            <a:off x="612648" y="1600200"/>
            <a:ext cx="8153400" cy="5257800"/>
          </a:xfrm>
        </p:spPr>
        <p:txBody>
          <a:bodyPr/>
          <a:lstStyle/>
          <a:p>
            <a:r>
              <a:rPr lang="sr-Latn-BA" dirty="0" smtClean="0"/>
              <a:t>Kako </a:t>
            </a:r>
            <a:r>
              <a:rPr lang="sr-Latn-BA" b="1" dirty="0" smtClean="0"/>
              <a:t>moderna teroija indiferencije </a:t>
            </a:r>
            <a:r>
              <a:rPr lang="sr-Latn-BA" dirty="0" smtClean="0"/>
              <a:t>razvija osnovne stavove o ponašanju potrošača na tržištu?</a:t>
            </a:r>
          </a:p>
          <a:p>
            <a:r>
              <a:rPr lang="sr-Latn-BA" dirty="0" smtClean="0"/>
              <a:t>Teorija polazi od krive indiferencije</a:t>
            </a:r>
          </a:p>
          <a:p>
            <a:endParaRPr lang="en-US" dirty="0"/>
          </a:p>
        </p:txBody>
      </p:sp>
      <p:pic>
        <p:nvPicPr>
          <p:cNvPr id="1026" name="Picture 2" descr="C:\Users\toshiba\Desktop\EKO_09_02.jpg"/>
          <p:cNvPicPr>
            <a:picLocks noChangeAspect="1" noChangeArrowheads="1"/>
          </p:cNvPicPr>
          <p:nvPr/>
        </p:nvPicPr>
        <p:blipFill>
          <a:blip r:embed="rId2"/>
          <a:srcRect/>
          <a:stretch>
            <a:fillRect/>
          </a:stretch>
        </p:blipFill>
        <p:spPr bwMode="auto">
          <a:xfrm>
            <a:off x="1219200" y="2971800"/>
            <a:ext cx="5334000" cy="3886200"/>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a:xfrm>
            <a:off x="612648" y="1600200"/>
            <a:ext cx="8153400" cy="5257800"/>
          </a:xfrm>
        </p:spPr>
        <p:txBody>
          <a:bodyPr>
            <a:normAutofit/>
          </a:bodyPr>
          <a:lstStyle/>
          <a:p>
            <a:pPr algn="just"/>
            <a:r>
              <a:rPr lang="sr-Latn-BA" dirty="0" smtClean="0"/>
              <a:t>Bilo koja tačka na krivoj </a:t>
            </a:r>
            <a:r>
              <a:rPr lang="sr-Latn-BA" dirty="0" smtClean="0"/>
              <a:t>indiferencije </a:t>
            </a:r>
            <a:r>
              <a:rPr lang="sr-Latn-BA" dirty="0" smtClean="0"/>
              <a:t>predstavlja različite kombinacije dobra X i Y na koje je potrošač indiferentan.</a:t>
            </a:r>
          </a:p>
          <a:p>
            <a:pPr algn="just"/>
            <a:r>
              <a:rPr lang="sr-Latn-BA" dirty="0" smtClean="0"/>
              <a:t>Krećući se niz krivu indiferencije potrošač smanjuje potrošnju dobra Y, a povećava potrošnju dobra X. Taj odnos u kojem zamenjuje jedno dobro drugim naziva se granična stopa </a:t>
            </a:r>
            <a:r>
              <a:rPr lang="sr-Latn-BA" dirty="0" smtClean="0"/>
              <a:t>supstitucije </a:t>
            </a:r>
            <a:r>
              <a:rPr lang="sr-Latn-BA" dirty="0" smtClean="0"/>
              <a:t>(MRS).</a:t>
            </a:r>
          </a:p>
          <a:p>
            <a:pPr algn="just"/>
            <a:r>
              <a:rPr lang="sr-Latn-BA" dirty="0" smtClean="0"/>
              <a:t>Prema teoriji opadajuće granične korisnosti, granična korisnost dobra čije učešće u potrošnji raste se smanjuje, a granična korisnost dobra čije  učešće u potrošnji opada se povećava.</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a:xfrm>
            <a:off x="612648" y="1600200"/>
            <a:ext cx="8153400" cy="5257800"/>
          </a:xfrm>
        </p:spPr>
        <p:txBody>
          <a:bodyPr>
            <a:normAutofit fontScale="77500" lnSpcReduction="20000"/>
          </a:bodyPr>
          <a:lstStyle/>
          <a:p>
            <a:pPr algn="just"/>
            <a:r>
              <a:rPr lang="sr-Latn-BA" dirty="0" smtClean="0"/>
              <a:t>Skup krivih indiferencije, koje pokazuju razne kombinacije proizvoda i nivoa potrošnje, predstavlja se mapom krivih indiferencije.</a:t>
            </a:r>
          </a:p>
          <a:p>
            <a:pPr algn="just"/>
            <a:endParaRPr lang="sr-Latn-BA" dirty="0" smtClean="0"/>
          </a:p>
          <a:p>
            <a:pPr algn="just"/>
            <a:endParaRPr lang="sr-Latn-BA" dirty="0" smtClean="0"/>
          </a:p>
          <a:p>
            <a:pPr algn="just"/>
            <a:endParaRPr lang="sr-Latn-BA" dirty="0" smtClean="0"/>
          </a:p>
          <a:p>
            <a:pPr algn="just"/>
            <a:endParaRPr lang="sr-Latn-BA" dirty="0" smtClean="0"/>
          </a:p>
          <a:p>
            <a:pPr algn="just"/>
            <a:endParaRPr lang="sr-Latn-BA" dirty="0" smtClean="0"/>
          </a:p>
          <a:p>
            <a:pPr algn="just"/>
            <a:endParaRPr lang="sr-Latn-BA" dirty="0" smtClean="0"/>
          </a:p>
          <a:p>
            <a:pPr algn="just"/>
            <a:endParaRPr lang="sr-Latn-BA" dirty="0" smtClean="0"/>
          </a:p>
          <a:p>
            <a:pPr algn="just"/>
            <a:r>
              <a:rPr lang="sr-Latn-BA" dirty="0" smtClean="0"/>
              <a:t>Težnja potrošača jeste da dosegne do što udaljenije krive indiferencije. To su želje potrošača, međutim njegove mogućnosti su ograničene:</a:t>
            </a:r>
          </a:p>
          <a:p>
            <a:pPr algn="just">
              <a:buFont typeface="Wingdings" pitchFamily="2" charset="2"/>
              <a:buChar char="Ø"/>
            </a:pPr>
            <a:r>
              <a:rPr lang="sr-Latn-BA" dirty="0" smtClean="0"/>
              <a:t>dohotkom i</a:t>
            </a:r>
          </a:p>
          <a:p>
            <a:pPr algn="just">
              <a:buFont typeface="Wingdings" pitchFamily="2" charset="2"/>
              <a:buChar char="Ø"/>
            </a:pPr>
            <a:r>
              <a:rPr lang="sr-Latn-BA" dirty="0" smtClean="0"/>
              <a:t>cenama proizvoda.</a:t>
            </a:r>
            <a:endParaRPr lang="en-US" dirty="0"/>
          </a:p>
        </p:txBody>
      </p:sp>
      <p:pic>
        <p:nvPicPr>
          <p:cNvPr id="2050" name="Picture 2" descr="C:\Users\toshiba\Desktop\screenshot_8.png"/>
          <p:cNvPicPr>
            <a:picLocks noChangeAspect="1" noChangeArrowheads="1"/>
          </p:cNvPicPr>
          <p:nvPr/>
        </p:nvPicPr>
        <p:blipFill>
          <a:blip r:embed="rId2"/>
          <a:srcRect/>
          <a:stretch>
            <a:fillRect/>
          </a:stretch>
        </p:blipFill>
        <p:spPr bwMode="auto">
          <a:xfrm>
            <a:off x="838199" y="2209800"/>
            <a:ext cx="5029201" cy="2514600"/>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a:xfrm>
            <a:off x="612648" y="1600200"/>
            <a:ext cx="8153400" cy="5257800"/>
          </a:xfrm>
        </p:spPr>
        <p:txBody>
          <a:bodyPr>
            <a:normAutofit/>
          </a:bodyPr>
          <a:lstStyle/>
          <a:p>
            <a:pPr algn="just"/>
            <a:r>
              <a:rPr lang="sr-Latn-BA" sz="2000" dirty="0" smtClean="0"/>
              <a:t>Visina dohotka i relativni odnos dobara koja se kupuju određuju obim i strukturu potrošnje.</a:t>
            </a:r>
          </a:p>
          <a:p>
            <a:pPr algn="just"/>
            <a:r>
              <a:rPr lang="sr-Latn-BA" sz="2000" b="1" dirty="0" smtClean="0"/>
              <a:t>Budžetski pravac </a:t>
            </a:r>
            <a:r>
              <a:rPr lang="sr-Latn-BA" sz="2000" dirty="0" smtClean="0"/>
              <a:t>pokazuje količinu dobara koje potrošač, pri datim cenama dobara i sa raspoloživim dohotkom, može da kupi.</a:t>
            </a:r>
            <a:endParaRPr lang="en-US" sz="2000" dirty="0"/>
          </a:p>
        </p:txBody>
      </p:sp>
      <p:pic>
        <p:nvPicPr>
          <p:cNvPr id="3074" name="Picture 2" descr="C:\Users\toshiba\Desktop\EKO_09_01.jpg"/>
          <p:cNvPicPr>
            <a:picLocks noChangeAspect="1" noChangeArrowheads="1"/>
          </p:cNvPicPr>
          <p:nvPr/>
        </p:nvPicPr>
        <p:blipFill>
          <a:blip r:embed="rId2"/>
          <a:srcRect/>
          <a:stretch>
            <a:fillRect/>
          </a:stretch>
        </p:blipFill>
        <p:spPr bwMode="auto">
          <a:xfrm>
            <a:off x="1066800" y="3276600"/>
            <a:ext cx="4419600" cy="3581400"/>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Latn-BA" sz="2800" dirty="0" smtClean="0"/>
              <a:t>POTROŠAČEVA RAVNOTEŽA</a:t>
            </a:r>
            <a:endParaRPr lang="en-US" sz="2800" dirty="0"/>
          </a:p>
        </p:txBody>
      </p:sp>
      <p:sp>
        <p:nvSpPr>
          <p:cNvPr id="3" name="Content Placeholder 2"/>
          <p:cNvSpPr>
            <a:spLocks noGrp="1"/>
          </p:cNvSpPr>
          <p:nvPr>
            <p:ph sz="quarter" idx="1"/>
          </p:nvPr>
        </p:nvSpPr>
        <p:spPr/>
        <p:txBody>
          <a:bodyPr>
            <a:normAutofit/>
          </a:bodyPr>
          <a:lstStyle/>
          <a:p>
            <a:pPr algn="just"/>
            <a:r>
              <a:rPr lang="sr-Latn-BA" sz="2400" dirty="0" smtClean="0"/>
              <a:t>Potrošač postiže ravnotežu u tački u kojoj budžetski pravac dodiruje to jest, tangira najudaljeniju krivu indiferencije od koordinatnog početka.</a:t>
            </a:r>
            <a:endParaRPr lang="en-US" sz="2400" dirty="0"/>
          </a:p>
        </p:txBody>
      </p:sp>
      <p:pic>
        <p:nvPicPr>
          <p:cNvPr id="4098" name="Picture 2" descr="C:\Users\toshiba\Desktop\images.png"/>
          <p:cNvPicPr>
            <a:picLocks noChangeAspect="1" noChangeArrowheads="1"/>
          </p:cNvPicPr>
          <p:nvPr/>
        </p:nvPicPr>
        <p:blipFill>
          <a:blip r:embed="rId2"/>
          <a:srcRect/>
          <a:stretch>
            <a:fillRect/>
          </a:stretch>
        </p:blipFill>
        <p:spPr bwMode="auto">
          <a:xfrm>
            <a:off x="914400" y="2895600"/>
            <a:ext cx="4876800" cy="3505200"/>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7077</TotalTime>
  <Words>566</Words>
  <Application>Microsoft Office PowerPoint</Application>
  <PresentationFormat>On-screen Show (4:3)</PresentationFormat>
  <Paragraphs>49</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Median</vt:lpstr>
      <vt:lpstr>TEORIJA PONAŠANJA POTROŠAČA</vt:lpstr>
      <vt:lpstr>IZBOR I TEROIJA KORISNOSTI</vt:lpstr>
      <vt:lpstr>Slide 3</vt:lpstr>
      <vt:lpstr>Slide 4</vt:lpstr>
      <vt:lpstr>Slide 5</vt:lpstr>
      <vt:lpstr>Slide 6</vt:lpstr>
      <vt:lpstr>Slide 7</vt:lpstr>
      <vt:lpstr>Slide 8</vt:lpstr>
      <vt:lpstr>POTROŠAČEVA RAVNOTEŽA</vt:lpstr>
      <vt:lpstr>Slide 10</vt:lpstr>
      <vt:lpstr>Slide 11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ULOGA BANAKA I TRŽIŠTA KAPITALA U FINANSIRANJU PROJEKATA JAVNO-PRIVATNOG PARTNERSTVA</dc:title>
  <dc:creator>Ekonomski fakultet</dc:creator>
  <cp:lastModifiedBy>toshiba</cp:lastModifiedBy>
  <cp:revision>234</cp:revision>
  <dcterms:created xsi:type="dcterms:W3CDTF">2014-04-01T08:09:23Z</dcterms:created>
  <dcterms:modified xsi:type="dcterms:W3CDTF">2019-04-26T06:12:48Z</dcterms:modified>
</cp:coreProperties>
</file>